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2" r:id="rId4"/>
    <p:sldId id="269" r:id="rId5"/>
    <p:sldId id="265" r:id="rId6"/>
    <p:sldId id="267" r:id="rId7"/>
    <p:sldId id="266" r:id="rId8"/>
    <p:sldId id="263" r:id="rId9"/>
    <p:sldId id="268" r:id="rId10"/>
    <p:sldId id="264" r:id="rId11"/>
    <p:sldId id="270" r:id="rId12"/>
    <p:sldId id="272" r:id="rId13"/>
    <p:sldId id="271" r:id="rId14"/>
    <p:sldId id="273" r:id="rId15"/>
    <p:sldId id="274" r:id="rId16"/>
    <p:sldId id="260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F23"/>
    <a:srgbClr val="D2232A"/>
    <a:srgbClr val="94A22C"/>
    <a:srgbClr val="FFC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AE6F-1372-4617-8652-07C966487AC7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6CE55-36A0-4C36-B6BF-AA3F14759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743-CACB-4600-A0CF-5AF16A00345F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9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5776-D73A-49DA-903E-CCD035609734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8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E720-86CB-492F-A14C-9EB182EDE8F6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0799-C6D9-4598-8223-FC2D35C47C1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7D8C-1F36-46C8-A6CD-351B2F220ECE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EBDC-BB1A-4836-B04B-766A56A59DAF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1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2DE-50E1-4AFB-B63D-54FB461A6DB6}" type="datetime1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6CD8-FE57-49E8-B20F-9C85FAA0DA5A}" type="datetime1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8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02AC-E423-45EC-BCC3-9F5BFCCDC429}" type="datetime1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5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C34B-045C-41EA-A59F-682A01497DD4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3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5302-41E6-4D40-97ED-DBBC4351E09B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150A8-AAE7-4BD2-A5C6-CF68256C7548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FC205-3EFB-4FAF-811D-17A9E2739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9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?id=124E.1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?id=124E.01#stat.124E.01.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statutes/?id=124E.01#stat.124E.01.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Charter </a:t>
            </a:r>
            <a:r>
              <a:rPr lang="en-US" b="1" dirty="0"/>
              <a:t>School Contract </a:t>
            </a:r>
            <a:r>
              <a:rPr lang="en-US" b="1" dirty="0" smtClean="0"/>
              <a:t>Outcomes: </a:t>
            </a:r>
            <a:r>
              <a:rPr lang="en-US" b="1" dirty="0"/>
              <a:t>Establishing Clear Outcomes for Your</a:t>
            </a:r>
            <a:br>
              <a:rPr lang="en-US" b="1" dirty="0"/>
            </a:br>
            <a:r>
              <a:rPr lang="en-US" b="1" dirty="0"/>
              <a:t>Performance </a:t>
            </a:r>
            <a:r>
              <a:rPr lang="en-US" b="1" dirty="0" smtClean="0"/>
              <a:t>Contract</a:t>
            </a:r>
            <a:endParaRPr lang="en-US" b="1" dirty="0">
              <a:solidFill>
                <a:srgbClr val="747F2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Shya Tran and Paula Higgins</a:t>
            </a:r>
          </a:p>
          <a:p>
            <a:r>
              <a:rPr lang="en-US" dirty="0">
                <a:solidFill>
                  <a:schemeClr val="tx1"/>
                </a:solidFill>
              </a:rPr>
              <a:t>Minnesota Department of </a:t>
            </a:r>
            <a:r>
              <a:rPr lang="en-US" dirty="0" smtClean="0">
                <a:solidFill>
                  <a:schemeClr val="tx1"/>
                </a:solidFill>
              </a:rPr>
              <a:t>Education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Charter Center Specialists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August 4, 2016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Minnesota Department of Educati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7" y="6096000"/>
            <a:ext cx="1706883" cy="53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with WBWF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</a:t>
            </a:r>
            <a:r>
              <a:rPr lang="en-US" dirty="0" smtClean="0"/>
              <a:t>ontract </a:t>
            </a:r>
            <a:r>
              <a:rPr lang="en-US" dirty="0"/>
              <a:t>academic and nonacademic outcomes and performance </a:t>
            </a:r>
            <a:r>
              <a:rPr lang="en-US" dirty="0" smtClean="0"/>
              <a:t>standards should </a:t>
            </a:r>
            <a:r>
              <a:rPr lang="en-US" dirty="0"/>
              <a:t>align with </a:t>
            </a:r>
            <a:r>
              <a:rPr lang="en-US" dirty="0" smtClean="0"/>
              <a:t>WBWF Goals:</a:t>
            </a:r>
            <a:endParaRPr lang="en-US" dirty="0"/>
          </a:p>
          <a:p>
            <a:pPr lvl="3"/>
            <a:r>
              <a:rPr lang="en-US" sz="2400" dirty="0" smtClean="0"/>
              <a:t>All </a:t>
            </a:r>
            <a:r>
              <a:rPr lang="en-US" sz="2400" dirty="0"/>
              <a:t>children are ready for </a:t>
            </a:r>
            <a:r>
              <a:rPr lang="en-US" sz="2400" dirty="0" smtClean="0"/>
              <a:t>school</a:t>
            </a:r>
            <a:endParaRPr lang="en-US" sz="2400" dirty="0"/>
          </a:p>
          <a:p>
            <a:pPr lvl="3"/>
            <a:r>
              <a:rPr lang="en-US" sz="2400" dirty="0"/>
              <a:t>All third-graders can read at grade </a:t>
            </a:r>
            <a:r>
              <a:rPr lang="en-US" sz="2400" dirty="0" smtClean="0"/>
              <a:t>level</a:t>
            </a:r>
            <a:endParaRPr lang="en-US" sz="2400" dirty="0"/>
          </a:p>
          <a:p>
            <a:pPr lvl="3"/>
            <a:r>
              <a:rPr lang="en-US" sz="2400" dirty="0"/>
              <a:t>All racial and economic achievement gaps between students are </a:t>
            </a:r>
            <a:r>
              <a:rPr lang="en-US" sz="2400" dirty="0" smtClean="0"/>
              <a:t>closed</a:t>
            </a:r>
            <a:endParaRPr lang="en-US" sz="2400" dirty="0"/>
          </a:p>
          <a:p>
            <a:pPr lvl="3"/>
            <a:r>
              <a:rPr lang="en-US" sz="2400" dirty="0"/>
              <a:t>All students are ready for career and </a:t>
            </a:r>
            <a:r>
              <a:rPr lang="en-US" sz="2400" dirty="0" smtClean="0"/>
              <a:t>college</a:t>
            </a:r>
            <a:endParaRPr lang="en-US" sz="2400" dirty="0"/>
          </a:p>
          <a:p>
            <a:pPr lvl="3"/>
            <a:r>
              <a:rPr lang="en-US" sz="2400" dirty="0"/>
              <a:t>All students graduate from high </a:t>
            </a:r>
            <a:r>
              <a:rPr lang="en-US" sz="2400" dirty="0" smtClean="0"/>
              <a:t>school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SMART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are </a:t>
            </a:r>
          </a:p>
          <a:p>
            <a:pPr lvl="1"/>
            <a:r>
              <a:rPr lang="en-US" dirty="0" smtClean="0"/>
              <a:t>clear, results can be measured accurately</a:t>
            </a:r>
          </a:p>
          <a:p>
            <a:pPr lvl="1"/>
            <a:r>
              <a:rPr lang="en-US" dirty="0" smtClean="0"/>
              <a:t>data-driven 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otivating</a:t>
            </a:r>
            <a:endParaRPr lang="en-US" dirty="0"/>
          </a:p>
          <a:p>
            <a:pPr lvl="1"/>
            <a:r>
              <a:rPr lang="en-US" dirty="0" smtClean="0"/>
              <a:t>appropriately rigorous/realistic</a:t>
            </a:r>
          </a:p>
          <a:p>
            <a:pPr lvl="1"/>
            <a:r>
              <a:rPr lang="en-US" dirty="0" smtClean="0"/>
              <a:t>tracked/measured </a:t>
            </a:r>
            <a:r>
              <a:rPr lang="en-US" dirty="0"/>
              <a:t>annually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SMART Goals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are school </a:t>
            </a:r>
            <a:r>
              <a:rPr lang="en-US" dirty="0"/>
              <a:t>specific versus universal contract </a:t>
            </a:r>
            <a:r>
              <a:rPr lang="en-US" dirty="0" smtClean="0"/>
              <a:t>outcomes</a:t>
            </a:r>
          </a:p>
          <a:p>
            <a:pPr lvl="1"/>
            <a:r>
              <a:rPr lang="en-US" dirty="0"/>
              <a:t>Expectations are appropriate for students </a:t>
            </a:r>
            <a:r>
              <a:rPr lang="en-US" dirty="0" smtClean="0"/>
              <a:t>served</a:t>
            </a:r>
            <a:endParaRPr lang="en-US" dirty="0"/>
          </a:p>
          <a:p>
            <a:pPr lvl="1"/>
            <a:r>
              <a:rPr lang="en-US" dirty="0" smtClean="0"/>
              <a:t>Goals are aligned with school’s mission and/or other initiatives </a:t>
            </a:r>
          </a:p>
          <a:p>
            <a:r>
              <a:rPr lang="en-US" dirty="0" smtClean="0"/>
              <a:t>Engage administration, teachers and staff to encourage buy-in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SMART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of students will have completed between 1-3 postsecondary courses, 75% of students will have completed one semester of postsecondary work, 50% of students will have completed one year of post secondary work. 75% of students will declare a STEM college major and 50% will attain an undergraduate degree in a STEM field.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SMART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- WBWF Charter Contract Outcome: All students are ready for career and college</a:t>
            </a:r>
          </a:p>
          <a:p>
            <a:pPr lvl="1"/>
            <a:r>
              <a:rPr lang="en-US" dirty="0" smtClean="0"/>
              <a:t>Each year, a minimum of 8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take the ACT Explore, and a minimum of those students will exceed the state average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SMART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 WBWF Charter Contract Outcome – Reading Well by Third Grade</a:t>
            </a:r>
          </a:p>
          <a:p>
            <a:r>
              <a:rPr lang="en-US" dirty="0" smtClean="0"/>
              <a:t>From </a:t>
            </a:r>
            <a:r>
              <a:rPr lang="en-US" dirty="0"/>
              <a:t>FY15 to FY18, the aggregate percentage of students in grades </a:t>
            </a:r>
            <a:r>
              <a:rPr lang="en-US" dirty="0" smtClean="0"/>
              <a:t>K-2 that </a:t>
            </a:r>
            <a:r>
              <a:rPr lang="en-US" dirty="0"/>
              <a:t>meet their fall to spring (except in FY18, fall to winter) NWEA RIT expected growth target </a:t>
            </a:r>
            <a:r>
              <a:rPr lang="en-US" dirty="0" smtClean="0"/>
              <a:t>will be </a:t>
            </a:r>
            <a:r>
              <a:rPr lang="en-US" dirty="0"/>
              <a:t>at least 65.0</a:t>
            </a:r>
            <a:r>
              <a:rPr lang="en-US" dirty="0" smtClean="0"/>
              <a:t>%.</a:t>
            </a:r>
          </a:p>
          <a:p>
            <a:pPr lvl="1"/>
            <a:r>
              <a:rPr lang="en-US" dirty="0" smtClean="0"/>
              <a:t>Exceeds </a:t>
            </a:r>
            <a:r>
              <a:rPr lang="en-US" dirty="0"/>
              <a:t>Standard: The aggregate percentage is at least </a:t>
            </a:r>
            <a:r>
              <a:rPr lang="en-US" dirty="0" smtClean="0"/>
              <a:t>75.0%</a:t>
            </a:r>
          </a:p>
          <a:p>
            <a:pPr lvl="1"/>
            <a:r>
              <a:rPr lang="en-US" dirty="0" smtClean="0"/>
              <a:t>Meets </a:t>
            </a:r>
            <a:r>
              <a:rPr lang="en-US" dirty="0"/>
              <a:t>Standard: The aggregate percentage is at least </a:t>
            </a:r>
            <a:r>
              <a:rPr lang="en-US" dirty="0" smtClean="0"/>
              <a:t>65.0%</a:t>
            </a:r>
          </a:p>
          <a:p>
            <a:pPr lvl="1"/>
            <a:r>
              <a:rPr lang="en-US" dirty="0" smtClean="0"/>
              <a:t>Approaches </a:t>
            </a:r>
            <a:r>
              <a:rPr lang="en-US" dirty="0"/>
              <a:t>Standard: The aggregate percentage is at least </a:t>
            </a:r>
            <a:r>
              <a:rPr lang="en-US" dirty="0" smtClean="0"/>
              <a:t>60.0%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Meet Standard: The school did not meet the criteria for any of the ratings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Rectangle 1"/>
          <p:cNvSpPr/>
          <p:nvPr/>
        </p:nvSpPr>
        <p:spPr>
          <a:xfrm>
            <a:off x="1222467" y="3244334"/>
            <a:ext cx="27527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00"/>
            <a:ext cx="3110548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dirty="0"/>
              <a:t>Thank </a:t>
            </a:r>
            <a:r>
              <a:rPr lang="en-US" dirty="0" smtClean="0"/>
              <a:t>You!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95600"/>
            <a:ext cx="4038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smtClean="0"/>
              <a:t>Shya Tran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smtClean="0"/>
              <a:t>shya.tran@state.mn.us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smtClean="0"/>
              <a:t>651-582-8351</a:t>
            </a:r>
          </a:p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419600" y="2895600"/>
            <a:ext cx="4267200" cy="2133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dirty="0" smtClean="0"/>
              <a:t>Paula Higgins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dirty="0" smtClean="0"/>
              <a:t>paula.higgins@state.mn.us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200" dirty="0" smtClean="0"/>
              <a:t>651-582-8315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188099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contact us with 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&quot;&quot;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Charter Contract Statutory Requirement – Academic and Nonacademic Outcomes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 </a:t>
            </a:r>
            <a:r>
              <a:rPr lang="en-US" sz="2400" dirty="0" smtClean="0">
                <a:hlinkClick r:id="rId3"/>
              </a:rPr>
              <a:t>Minnesota </a:t>
            </a:r>
            <a:r>
              <a:rPr lang="en-US" sz="2400" dirty="0">
                <a:hlinkClick r:id="rId3"/>
              </a:rPr>
              <a:t>Statutes, section 124E.10, Subdivision 1(a</a:t>
            </a:r>
            <a:r>
              <a:rPr lang="en-US" sz="2400" dirty="0" smtClean="0">
                <a:hlinkClick r:id="rId3"/>
              </a:rPr>
              <a:t>), </a:t>
            </a:r>
            <a:r>
              <a:rPr lang="en-US" sz="2400" i="1" dirty="0" smtClean="0"/>
              <a:t>“The </a:t>
            </a:r>
            <a:r>
              <a:rPr lang="en-US" sz="2400" i="1" dirty="0"/>
              <a:t>authorization for a charter school must be in the form of a written contract signed by the authorizer and the board of directors of the charter school</a:t>
            </a:r>
            <a:r>
              <a:rPr lang="en-US" sz="2400" i="1" dirty="0" smtClean="0"/>
              <a:t>.”</a:t>
            </a:r>
          </a:p>
          <a:p>
            <a:endParaRPr lang="en-US" sz="2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charter contract must contain “... </a:t>
            </a:r>
            <a:r>
              <a:rPr lang="en-US" sz="2400" i="1" dirty="0" smtClean="0"/>
              <a:t>the </a:t>
            </a:r>
            <a:r>
              <a:rPr lang="en-US" sz="2400" i="1" dirty="0"/>
              <a:t>specific academic and nonacademic outcomes that pupils must </a:t>
            </a:r>
            <a:r>
              <a:rPr lang="en-US" sz="2400" i="1" dirty="0" smtClean="0"/>
              <a:t>achieve” </a:t>
            </a:r>
            <a:r>
              <a:rPr lang="en-US" sz="2400" dirty="0" smtClean="0"/>
              <a:t>per </a:t>
            </a:r>
            <a:r>
              <a:rPr lang="en-US" sz="2400" dirty="0" smtClean="0">
                <a:hlinkClick r:id="rId3"/>
              </a:rPr>
              <a:t>Minnesota </a:t>
            </a:r>
            <a:r>
              <a:rPr lang="en-US" sz="2400" dirty="0">
                <a:hlinkClick r:id="rId3"/>
              </a:rPr>
              <a:t>Statutes, section 124E.10, Subdivision 1(a</a:t>
            </a:r>
            <a:r>
              <a:rPr lang="en-US" sz="2400" dirty="0" smtClean="0">
                <a:hlinkClick r:id="rId3"/>
              </a:rPr>
              <a:t>)(3).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6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&quot;&quot;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Statutory Considerations for </a:t>
            </a:r>
            <a:br>
              <a:rPr lang="en-US" b="1" dirty="0" smtClean="0"/>
            </a:br>
            <a:r>
              <a:rPr lang="en-US" b="1" dirty="0" smtClean="0"/>
              <a:t>Contract Renewal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formal written performance evaluation of the school </a:t>
            </a:r>
            <a:r>
              <a:rPr lang="en-US" sz="2400" dirty="0" smtClean="0"/>
              <a:t>is </a:t>
            </a:r>
            <a:r>
              <a:rPr lang="en-US" sz="2400" dirty="0"/>
              <a:t>a prerequisite for reviewing a charter contract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specific conditions for contract renewal that identify performance of all students under the primary purpose of section </a:t>
            </a:r>
            <a:r>
              <a:rPr lang="en-US" sz="2400" dirty="0" smtClean="0">
                <a:hlinkClick r:id="rId3" action="ppaction://hlinkfile"/>
              </a:rPr>
              <a:t>124E.01, subdivision 1</a:t>
            </a:r>
            <a:r>
              <a:rPr lang="en-US" sz="2400" dirty="0" smtClean="0"/>
              <a:t>, as the most important factor in determining contract renewal;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Primary purpose is to</a:t>
            </a:r>
            <a:r>
              <a:rPr lang="en-US" sz="2400" i="1" dirty="0" smtClean="0"/>
              <a:t> improve all pupil learning and all student achievement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647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Statutory Considerations for Contract Renewal Cont.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772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additional purposes under section </a:t>
            </a:r>
            <a:r>
              <a:rPr lang="en-US" sz="2400" dirty="0">
                <a:hlinkClick r:id="rId3" action="ppaction://hlinkfile"/>
              </a:rPr>
              <a:t>124E.01, subdivision 1</a:t>
            </a:r>
            <a:r>
              <a:rPr lang="en-US" sz="2400" dirty="0"/>
              <a:t>, and related performance obligations under clause (7) contained in the charter contract as additional factors in determining contract renewal</a:t>
            </a:r>
            <a:r>
              <a:rPr lang="en-US" sz="2400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Additional factors include: </a:t>
            </a:r>
          </a:p>
          <a:p>
            <a:r>
              <a:rPr lang="en-US" dirty="0" smtClean="0"/>
              <a:t>	</a:t>
            </a:r>
            <a:r>
              <a:rPr lang="en-US" sz="2000" dirty="0" smtClean="0"/>
              <a:t>(</a:t>
            </a:r>
            <a:r>
              <a:rPr lang="en-US" sz="2000" dirty="0"/>
              <a:t>1) increase learning opportunities for all pupils;</a:t>
            </a:r>
          </a:p>
          <a:p>
            <a:r>
              <a:rPr lang="en-US" sz="2000" dirty="0" smtClean="0"/>
              <a:t>	(</a:t>
            </a:r>
            <a:r>
              <a:rPr lang="en-US" sz="2000" dirty="0"/>
              <a:t>2) encourage the use of different and innovative teaching </a:t>
            </a:r>
            <a:r>
              <a:rPr lang="en-US" sz="2000" dirty="0" smtClean="0"/>
              <a:t>	methods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	(</a:t>
            </a:r>
            <a:r>
              <a:rPr lang="en-US" sz="2000" dirty="0"/>
              <a:t>3) measure learning outcomes and create different and </a:t>
            </a:r>
            <a:r>
              <a:rPr lang="en-US" sz="2000" dirty="0" smtClean="0"/>
              <a:t>	innovative forms </a:t>
            </a:r>
            <a:r>
              <a:rPr lang="en-US" sz="2000" dirty="0"/>
              <a:t>of measuring outcomes;</a:t>
            </a:r>
          </a:p>
          <a:p>
            <a:r>
              <a:rPr lang="en-US" sz="2000" dirty="0" smtClean="0"/>
              <a:t>	(</a:t>
            </a:r>
            <a:r>
              <a:rPr lang="en-US" sz="2000" dirty="0"/>
              <a:t>4) establish new forms of accountability for schools; or</a:t>
            </a:r>
          </a:p>
          <a:p>
            <a:r>
              <a:rPr lang="en-US" sz="2000" dirty="0" smtClean="0"/>
              <a:t>	(</a:t>
            </a:r>
            <a:r>
              <a:rPr lang="en-US" sz="2000" dirty="0"/>
              <a:t>5) create new professional opportunities for teachers, including </a:t>
            </a:r>
            <a:r>
              <a:rPr lang="en-US" sz="2000" dirty="0" smtClean="0"/>
              <a:t>	the opportunity </a:t>
            </a:r>
            <a:r>
              <a:rPr lang="en-US" sz="2000" dirty="0"/>
              <a:t>to be responsible for the learning program at </a:t>
            </a:r>
            <a:r>
              <a:rPr lang="en-US" sz="2000" dirty="0" smtClean="0"/>
              <a:t>	the </a:t>
            </a:r>
            <a:r>
              <a:rPr lang="en-US" sz="2000" dirty="0"/>
              <a:t>school </a:t>
            </a:r>
            <a:r>
              <a:rPr lang="en-US" sz="2000" dirty="0" smtClean="0"/>
              <a:t>site</a:t>
            </a:r>
            <a:r>
              <a:rPr lang="en-US" sz="2000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6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Goal Setting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Clearly defines the performance expectations for the charter school to achieve during its contract term with its authorizer</a:t>
            </a:r>
          </a:p>
          <a:p>
            <a:r>
              <a:rPr lang="en-US" dirty="0" smtClean="0"/>
              <a:t>Goals should be specific, measurable and attainable academic, operational and financial performance outcomes</a:t>
            </a:r>
          </a:p>
          <a:p>
            <a:r>
              <a:rPr lang="en-US" dirty="0" smtClean="0"/>
              <a:t>Goals should span the entire contract term</a:t>
            </a:r>
          </a:p>
          <a:p>
            <a:r>
              <a:rPr lang="en-US" dirty="0" smtClean="0"/>
              <a:t>Goals should align with World’s Best Workforce (WBWF) Goals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as an Art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“One Right Way” to set goals</a:t>
            </a:r>
          </a:p>
          <a:p>
            <a:r>
              <a:rPr lang="en-US" dirty="0" smtClean="0"/>
              <a:t>Individual differences like personality, intrinsic motivation levels, leadership style may affect the impact of goal setting.</a:t>
            </a:r>
          </a:p>
          <a:p>
            <a:r>
              <a:rPr lang="en-US" dirty="0" smtClean="0"/>
              <a:t>Greater performance can occur if mechanisms are in place to monitor progress and make necessary adjustments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 Considerations for Goal Setting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it’s a renewal contract, the goals should address any unmet outcomes in the prior contract (if applicable) or areas of improvement</a:t>
            </a:r>
          </a:p>
          <a:p>
            <a:r>
              <a:rPr lang="en-US" dirty="0" smtClean="0"/>
              <a:t>Annual </a:t>
            </a:r>
            <a:r>
              <a:rPr lang="en-US" dirty="0"/>
              <a:t>versus </a:t>
            </a:r>
            <a:r>
              <a:rPr lang="en-US" dirty="0" smtClean="0"/>
              <a:t>end of contract term goals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&quot;&quot;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Other Considerations for Goal </a:t>
            </a:r>
            <a:r>
              <a:rPr lang="en-US" sz="3200" b="1" dirty="0" smtClean="0"/>
              <a:t>Setting Cont.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772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MDE Guidance – School’s with MDE Priority, Focus or Continuous Improvement </a:t>
            </a:r>
            <a:r>
              <a:rPr lang="en-US" sz="2800" b="1" dirty="0" smtClean="0"/>
              <a:t>Designation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Identified </a:t>
            </a:r>
            <a:r>
              <a:rPr lang="en-US" sz="2800" dirty="0"/>
              <a:t>schools are required to develop a School Improvement Plan (SIP) to address areas in need of improvement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Establish </a:t>
            </a:r>
            <a:r>
              <a:rPr lang="en-US" sz="2800" dirty="0" smtClean="0"/>
              <a:t>contract </a:t>
            </a:r>
            <a:r>
              <a:rPr lang="en-US" sz="2800" dirty="0"/>
              <a:t>outcomes that meet or exceed the school’s SIP </a:t>
            </a:r>
            <a:r>
              <a:rPr lang="en-US" sz="2800" dirty="0" smtClean="0"/>
              <a:t>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n </a:t>
            </a:r>
            <a:r>
              <a:rPr lang="en-US" sz="2800" dirty="0"/>
              <a:t>authorizer is expected to monitor that status as long as the school has the designation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77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&quot;&quo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Alignment with Authorizer’s AAA/AAP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academic and nonacademic outcomes and performance </a:t>
            </a:r>
            <a:r>
              <a:rPr lang="en-US" dirty="0" smtClean="0"/>
              <a:t>standards should </a:t>
            </a:r>
            <a:r>
              <a:rPr lang="en-US" dirty="0"/>
              <a:t>align with the performance/accountability framework of </a:t>
            </a:r>
            <a:r>
              <a:rPr lang="en-US" dirty="0" smtClean="0"/>
              <a:t>the authorizer’s Approved Authorizer Application (AAA)/Approved Authorizer Plan (AAP)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v MD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DE PPT template new.potm [Read-Only]" id="{C6082FA0-2D2D-45B4-99A4-16D650944F2B}" vid="{FC0C460D-8A65-4CA7-AD4A-6380F4F0B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 MDE PPT template</Template>
  <TotalTime>183</TotalTime>
  <Words>803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Nov MDE PPT template</vt:lpstr>
      <vt:lpstr>Charter School Contract Outcomes: Establishing Clear Outcomes for Your Performance Contract</vt:lpstr>
      <vt:lpstr>Charter Contract Statutory Requirement – Academic and Nonacademic Outcomes</vt:lpstr>
      <vt:lpstr>Statutory Considerations for  Contract Renewal</vt:lpstr>
      <vt:lpstr>Statutory Considerations for Contract Renewal Cont.</vt:lpstr>
      <vt:lpstr>Importance of Goal Setting</vt:lpstr>
      <vt:lpstr>Goal Setting as an Art Form</vt:lpstr>
      <vt:lpstr>Other Considerations for Goal Setting</vt:lpstr>
      <vt:lpstr>Other Considerations for Goal Setting Cont.</vt:lpstr>
      <vt:lpstr>Alignment with Authorizer’s AAA/AAP</vt:lpstr>
      <vt:lpstr>Alignment with WBWF Goals</vt:lpstr>
      <vt:lpstr>Setting SMART Goals</vt:lpstr>
      <vt:lpstr>Setting SMART Goals Cont.</vt:lpstr>
      <vt:lpstr>Is this a SMART GOAL?</vt:lpstr>
      <vt:lpstr>Examples of SMART Outcomes</vt:lpstr>
      <vt:lpstr>Examples of SMART Outcomes</vt:lpstr>
      <vt:lpstr>PowerPoint Presentation</vt:lpstr>
      <vt:lpstr>Thank You!</vt:lpstr>
    </vt:vector>
  </TitlesOfParts>
  <Company>Minnesota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This Text with Your Title</dc:title>
  <dc:creator>Tran, Shya</dc:creator>
  <cp:lastModifiedBy>Tabat, Donna</cp:lastModifiedBy>
  <cp:revision>21</cp:revision>
  <dcterms:created xsi:type="dcterms:W3CDTF">2016-07-14T15:28:59Z</dcterms:created>
  <dcterms:modified xsi:type="dcterms:W3CDTF">2016-08-02T17:21:08Z</dcterms:modified>
</cp:coreProperties>
</file>